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7" r:id="rId2"/>
    <p:sldId id="339" r:id="rId3"/>
    <p:sldId id="332" r:id="rId4"/>
    <p:sldId id="340" r:id="rId5"/>
    <p:sldId id="341" r:id="rId6"/>
    <p:sldId id="347" r:id="rId7"/>
    <p:sldId id="350" r:id="rId8"/>
    <p:sldId id="348" r:id="rId9"/>
    <p:sldId id="334" r:id="rId10"/>
    <p:sldId id="346" r:id="rId11"/>
    <p:sldId id="343" r:id="rId12"/>
    <p:sldId id="349" r:id="rId13"/>
    <p:sldId id="301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0BB"/>
    <a:srgbClr val="271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2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F2A5C-C814-4CFC-9AC1-B8E373DDB1D9}" type="datetimeFigureOut">
              <a:rPr lang="pl-PL" smtClean="0"/>
              <a:pPr/>
              <a:t>22.06.2017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B4AE-7275-4119-8E60-4BE882973F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21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B4AE-7275-4119-8E60-4BE882973FB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396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B4AE-7275-4119-8E60-4BE882973FB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43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4CE3B-920D-4A35-89AA-32E99A278845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E1A8-7D36-47A4-9EEA-8C8E875FF7DC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3297-C1FB-4896-A0BA-1E5DFF9C92A5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AC32-2ED9-45A6-A6FF-D403ED4DB20A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2BA8-56C7-4F56-8434-E5E4967BC1EE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D8F6-301E-49D4-9132-014892BF7420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3435-DBA6-4EC2-B348-C0A37FDCB48F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479E-3DF5-4B98-BC97-3203D7DEF08A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35FA-E314-4134-837D-42B0DDF163AC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DF9B-2064-4B88-A74C-AA9B480333BA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90B7-BA09-47AA-9C52-CED45C8009BF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F97FE-5DA1-4CB3-AE13-73B7B5D3B9EA}" type="datetime1">
              <a:rPr lang="pl-PL" smtClean="0"/>
              <a:pPr/>
              <a:t>22.06.2017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E-World Solution EU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E7C0-E75C-4A09-BE5C-410BC6CE80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136904" cy="3960440"/>
          </a:xfrm>
        </p:spPr>
        <p:txBody>
          <a:bodyPr>
            <a:no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Lokalne Klastry Energii  </a:t>
            </a:r>
            <a:endParaRPr lang="pl-PL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1259632" y="5877272"/>
            <a:ext cx="7056784" cy="52846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Michał Jarczyński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012160" y="188640"/>
            <a:ext cx="2895600" cy="365125"/>
          </a:xfrm>
        </p:spPr>
        <p:txBody>
          <a:bodyPr/>
          <a:lstStyle/>
          <a:p>
            <a:pPr algn="r"/>
            <a:r>
              <a:rPr lang="pl-PL" sz="1800" b="1" i="1" dirty="0" err="1" smtClean="0">
                <a:solidFill>
                  <a:srgbClr val="2719B1"/>
                </a:solidFill>
              </a:rPr>
              <a:t>E-World</a:t>
            </a:r>
            <a:r>
              <a:rPr lang="pl-PL" sz="1800" b="1" i="1" dirty="0" smtClean="0">
                <a:solidFill>
                  <a:srgbClr val="2719B1"/>
                </a:solidFill>
              </a:rPr>
              <a:t> </a:t>
            </a:r>
            <a:r>
              <a:rPr lang="pl-PL" sz="1800" b="1" i="1" dirty="0" err="1" smtClean="0">
                <a:solidFill>
                  <a:srgbClr val="2719B1"/>
                </a:solidFill>
              </a:rPr>
              <a:t>Solutions</a:t>
            </a:r>
            <a:endParaRPr lang="pl-PL" sz="1800" b="1" i="1" dirty="0">
              <a:solidFill>
                <a:srgbClr val="2719B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>
                <a:solidFill>
                  <a:srgbClr val="0000FF"/>
                </a:solidFill>
              </a:rPr>
              <a:t>Koncepcje sieci dystrybucyjne dla </a:t>
            </a:r>
            <a:r>
              <a:rPr lang="pl-PL" sz="4000" b="1" dirty="0" err="1" smtClean="0">
                <a:solidFill>
                  <a:srgbClr val="0000FF"/>
                </a:solidFill>
              </a:rPr>
              <a:t>klastra</a:t>
            </a:r>
            <a:r>
              <a:rPr lang="pl-PL" sz="4000" b="1" dirty="0" smtClean="0">
                <a:solidFill>
                  <a:srgbClr val="0000FF"/>
                </a:solidFill>
              </a:rPr>
              <a:t> energii</a:t>
            </a:r>
            <a:endParaRPr lang="pl-PL" sz="4000" b="1" dirty="0">
              <a:solidFill>
                <a:srgbClr val="0000FF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Budowa nowej sieci dystrybucyjnej przez klaster energii</a:t>
            </a:r>
          </a:p>
          <a:p>
            <a:r>
              <a:rPr lang="pl-PL" dirty="0" smtClean="0"/>
              <a:t>Przekazanie fragmentu istniejącej sieci dystrybucyjnej przez OSD dla </a:t>
            </a:r>
            <a:r>
              <a:rPr lang="pl-PL" dirty="0" err="1" smtClean="0"/>
              <a:t>klastra</a:t>
            </a:r>
            <a:r>
              <a:rPr lang="pl-PL" dirty="0" smtClean="0"/>
              <a:t> energii</a:t>
            </a:r>
          </a:p>
          <a:p>
            <a:r>
              <a:rPr lang="pl-PL" dirty="0" smtClean="0"/>
              <a:t>Symbioza – korzystanie przez klaster z sieci OSD wg umownych zasad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>
                <a:solidFill>
                  <a:srgbClr val="0000FF"/>
                </a:solidFill>
              </a:rPr>
              <a:t>Aspekty ekonomiczne </a:t>
            </a:r>
            <a:br>
              <a:rPr lang="pl-PL" sz="4000" b="1" dirty="0" smtClean="0">
                <a:solidFill>
                  <a:srgbClr val="0000FF"/>
                </a:solidFill>
              </a:rPr>
            </a:br>
            <a:r>
              <a:rPr lang="pl-PL" sz="4000" b="1" dirty="0" smtClean="0">
                <a:solidFill>
                  <a:srgbClr val="0000FF"/>
                </a:solidFill>
              </a:rPr>
              <a:t>klastrów energii</a:t>
            </a:r>
            <a:endParaRPr lang="pl-PL" sz="4000" b="1" dirty="0">
              <a:solidFill>
                <a:srgbClr val="0000FF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Model funkcjonowania klastrów energii musi tworzyć dodatnia wartość ekonomiczną w całym okresie życia </a:t>
            </a:r>
            <a:r>
              <a:rPr lang="pl-PL" dirty="0" err="1" smtClean="0"/>
              <a:t>klastra</a:t>
            </a:r>
            <a:endParaRPr lang="pl-PL" dirty="0" smtClean="0"/>
          </a:p>
          <a:p>
            <a:r>
              <a:rPr lang="pl-PL" dirty="0" smtClean="0"/>
              <a:t>Opieranie sensu </a:t>
            </a:r>
            <a:r>
              <a:rPr lang="pl-PL" dirty="0" err="1" smtClean="0"/>
              <a:t>klastra</a:t>
            </a:r>
            <a:r>
              <a:rPr lang="pl-PL" dirty="0" smtClean="0"/>
              <a:t> na dotacjach to istotny czynnik ryzyka dla całej koncepcji</a:t>
            </a:r>
          </a:p>
          <a:p>
            <a:r>
              <a:rPr lang="pl-PL" dirty="0" smtClean="0"/>
              <a:t>Klaster energii jest fragmentem całego systemu energetycznego i z nim współpracuje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0000FF"/>
                </a:solidFill>
              </a:rPr>
              <a:t>Klaster energii:</a:t>
            </a:r>
            <a:endParaRPr lang="pl-PL" sz="4000" b="1" dirty="0">
              <a:solidFill>
                <a:srgbClr val="0000FF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l-PL" dirty="0" smtClean="0"/>
              <a:t>nowe spojrzenie na energetykę lokalną, </a:t>
            </a:r>
          </a:p>
          <a:p>
            <a:pPr>
              <a:lnSpc>
                <a:spcPct val="200000"/>
              </a:lnSpc>
            </a:pPr>
            <a:r>
              <a:rPr lang="pl-PL" dirty="0" smtClean="0"/>
              <a:t>nowa filozofia działania w skali lokalnej, </a:t>
            </a:r>
          </a:p>
          <a:p>
            <a:pPr>
              <a:lnSpc>
                <a:spcPct val="200000"/>
              </a:lnSpc>
            </a:pPr>
            <a:r>
              <a:rPr lang="pl-PL" dirty="0" smtClean="0"/>
              <a:t>to nowe myślenie o gospodarowaniu energia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1547664" y="3645024"/>
            <a:ext cx="6336704" cy="1470025"/>
          </a:xfrm>
        </p:spPr>
        <p:txBody>
          <a:bodyPr>
            <a:normAutofit/>
          </a:bodyPr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Kontakt: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mj@eworldsolutions.eu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012160" y="188640"/>
            <a:ext cx="2895600" cy="365125"/>
          </a:xfrm>
        </p:spPr>
        <p:txBody>
          <a:bodyPr/>
          <a:lstStyle/>
          <a:p>
            <a:pPr algn="r"/>
            <a:r>
              <a:rPr lang="pl-PL" sz="1800" b="1" i="1" dirty="0" err="1" smtClean="0">
                <a:solidFill>
                  <a:srgbClr val="2719B1"/>
                </a:solidFill>
              </a:rPr>
              <a:t>E-World</a:t>
            </a:r>
            <a:r>
              <a:rPr lang="pl-PL" sz="1800" b="1" i="1" dirty="0" smtClean="0">
                <a:solidFill>
                  <a:srgbClr val="2719B1"/>
                </a:solidFill>
              </a:rPr>
              <a:t> </a:t>
            </a:r>
            <a:r>
              <a:rPr lang="pl-PL" sz="1800" b="1" i="1" dirty="0" err="1" smtClean="0">
                <a:solidFill>
                  <a:srgbClr val="2719B1"/>
                </a:solidFill>
              </a:rPr>
              <a:t>Solutions</a:t>
            </a:r>
            <a:endParaRPr lang="pl-PL" sz="1800" b="1" i="1" dirty="0">
              <a:solidFill>
                <a:srgbClr val="2719B1"/>
              </a:solidFill>
            </a:endParaRPr>
          </a:p>
        </p:txBody>
      </p:sp>
      <p:pic>
        <p:nvPicPr>
          <p:cNvPr id="1028" name="Picture 4" descr="E:\ZDJĘCIA ZEBRANE\zdjęcia zgrane z komp EO 17 XI 2015\zdjęcia MJ\2013-10-09 001\MJ\2013_09_23_enea_0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2900698" cy="1933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jest???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700808"/>
            <a:ext cx="2304256" cy="34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73616" cy="200223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Wg niektórych (nielicznych) – klaster energii to niepotrzebne </a:t>
            </a:r>
            <a:r>
              <a:rPr lang="pl-PL" dirty="0" err="1" smtClean="0"/>
              <a:t>narośla</a:t>
            </a:r>
            <a:r>
              <a:rPr lang="pl-PL" dirty="0" smtClean="0"/>
              <a:t> na zdrowym organizmie OSD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36912"/>
            <a:ext cx="2304256" cy="34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le tekstowe 7"/>
          <p:cNvSpPr txBox="1"/>
          <p:nvPr/>
        </p:nvSpPr>
        <p:spPr>
          <a:xfrm>
            <a:off x="1403648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OSD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868144" y="263691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Generacja rozproszona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28184" y="36450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err="1" smtClean="0"/>
              <a:t>Prosumenci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156176" y="479715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Klastry energetyczne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115616" y="443711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Spółdzielnie energetyczne</a:t>
            </a:r>
            <a:endParaRPr lang="pl-PL" b="1" dirty="0"/>
          </a:p>
        </p:txBody>
      </p:sp>
      <p:cxnSp>
        <p:nvCxnSpPr>
          <p:cNvPr id="14" name="Łącznik prosty ze strzałką 13"/>
          <p:cNvCxnSpPr/>
          <p:nvPr/>
        </p:nvCxnSpPr>
        <p:spPr>
          <a:xfrm>
            <a:off x="2267744" y="3284984"/>
            <a:ext cx="1584176" cy="576064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2771800" y="4797152"/>
            <a:ext cx="1656184" cy="360040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H="1">
            <a:off x="4572000" y="2924944"/>
            <a:ext cx="1584176" cy="296416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H="1">
            <a:off x="4860032" y="3861048"/>
            <a:ext cx="1584176" cy="296416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H="1" flipV="1">
            <a:off x="5076056" y="4437112"/>
            <a:ext cx="1296144" cy="576064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jest???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  <p:pic>
        <p:nvPicPr>
          <p:cNvPr id="5" name="Obraz 4" descr="http://sklep.arpol.net.pl/120-thickbox_default/groch-z-miesem-850-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88843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 descr="http://www.ncbiuletyn.pl/files/00000928/worek_pieniadz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88840"/>
            <a:ext cx="40324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http://www.ncbiuletyn.pl/files/00000928/worek_pieniadz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40324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http://sklep.arpol.net.pl/120-thickbox_default/groch-z-miesem-850-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388843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Wg niektórych (nielicznych) – konserwatywne, niechętne innowacjom,  bardzo bogate OSD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00FF"/>
                </a:solidFill>
              </a:rPr>
              <a:t>Klastry energii – innowacyjna energetyka lokalna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46449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l-PL" dirty="0" smtClean="0"/>
              <a:t>koncepcja </a:t>
            </a:r>
            <a:r>
              <a:rPr lang="pl-PL" dirty="0" err="1" smtClean="0"/>
              <a:t>klastra</a:t>
            </a:r>
            <a:r>
              <a:rPr lang="pl-PL" dirty="0" smtClean="0"/>
              <a:t> energetycznego w ustawie o OZE</a:t>
            </a:r>
          </a:p>
          <a:p>
            <a:pPr lvl="0"/>
            <a:endParaRPr lang="pl-PL" sz="1200" dirty="0" smtClean="0"/>
          </a:p>
          <a:p>
            <a:pPr lvl="0"/>
            <a:r>
              <a:rPr lang="pl-PL" dirty="0" smtClean="0"/>
              <a:t>rola </a:t>
            </a:r>
            <a:r>
              <a:rPr lang="pl-PL" dirty="0" err="1" smtClean="0"/>
              <a:t>klastra</a:t>
            </a:r>
            <a:r>
              <a:rPr lang="pl-PL" dirty="0" smtClean="0"/>
              <a:t> dla energetyki lokalnej</a:t>
            </a:r>
          </a:p>
          <a:p>
            <a:pPr lvl="0"/>
            <a:endParaRPr lang="pl-PL" sz="1500" dirty="0" smtClean="0"/>
          </a:p>
          <a:p>
            <a:pPr lvl="0"/>
            <a:r>
              <a:rPr lang="pl-PL" dirty="0" smtClean="0"/>
              <a:t>interesariusze klastrów energetycznych – kto i po co może być członkiem </a:t>
            </a:r>
            <a:r>
              <a:rPr lang="pl-PL" dirty="0" err="1" smtClean="0"/>
              <a:t>klastra</a:t>
            </a:r>
            <a:r>
              <a:rPr lang="pl-PL" dirty="0" smtClean="0"/>
              <a:t> energetycznego</a:t>
            </a:r>
          </a:p>
          <a:p>
            <a:pPr lvl="0"/>
            <a:endParaRPr lang="pl-PL" sz="1400" dirty="0" smtClean="0"/>
          </a:p>
          <a:p>
            <a:pPr lvl="0"/>
            <a:r>
              <a:rPr lang="pl-PL" dirty="0" smtClean="0"/>
              <a:t>koordynator </a:t>
            </a:r>
            <a:r>
              <a:rPr lang="pl-PL" dirty="0" err="1" smtClean="0"/>
              <a:t>klastra</a:t>
            </a:r>
            <a:endParaRPr lang="pl-PL" dirty="0" smtClean="0"/>
          </a:p>
          <a:p>
            <a:pPr lvl="0"/>
            <a:endParaRPr lang="pl-PL" sz="1300" dirty="0" smtClean="0"/>
          </a:p>
          <a:p>
            <a:pPr lvl="0"/>
            <a:r>
              <a:rPr lang="pl-PL" dirty="0" smtClean="0"/>
              <a:t>współpraca </a:t>
            </a:r>
            <a:r>
              <a:rPr lang="pl-PL" dirty="0" err="1" smtClean="0"/>
              <a:t>klastra</a:t>
            </a:r>
            <a:r>
              <a:rPr lang="pl-PL" dirty="0" smtClean="0"/>
              <a:t> z Operatorem Sieci Dystrybucyjnej</a:t>
            </a:r>
          </a:p>
          <a:p>
            <a:pPr lvl="0"/>
            <a:endParaRPr lang="pl-PL" sz="1300" dirty="0" smtClean="0"/>
          </a:p>
          <a:p>
            <a:pPr lvl="0"/>
            <a:r>
              <a:rPr lang="pl-PL" dirty="0" smtClean="0"/>
              <a:t>planowane programy wspierania finansowego tworzenia  funkcjonowania klastrów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>
                <a:solidFill>
                  <a:srgbClr val="0000FF"/>
                </a:solidFill>
              </a:rPr>
              <a:t>Obszary zainteresowania </a:t>
            </a:r>
            <a:br>
              <a:rPr lang="pl-PL" sz="4000" b="1" dirty="0" smtClean="0">
                <a:solidFill>
                  <a:srgbClr val="0000FF"/>
                </a:solidFill>
              </a:rPr>
            </a:br>
            <a:r>
              <a:rPr lang="pl-PL" sz="4000" b="1" dirty="0" smtClean="0">
                <a:solidFill>
                  <a:srgbClr val="0000FF"/>
                </a:solidFill>
              </a:rPr>
              <a:t>klastra energii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l-PL" dirty="0" smtClean="0"/>
              <a:t>Wytwarzanie energii na własne potrzeby członków klastra</a:t>
            </a:r>
          </a:p>
          <a:p>
            <a:r>
              <a:rPr lang="pl-PL" dirty="0" smtClean="0"/>
              <a:t>Efektywność energetyczna</a:t>
            </a:r>
          </a:p>
          <a:p>
            <a:r>
              <a:rPr lang="pl-PL" dirty="0" smtClean="0"/>
              <a:t>Innowacyjność i smart </a:t>
            </a:r>
            <a:r>
              <a:rPr lang="pl-PL" dirty="0" err="1" smtClean="0"/>
              <a:t>grid</a:t>
            </a:r>
            <a:endParaRPr lang="pl-PL" dirty="0" smtClean="0"/>
          </a:p>
          <a:p>
            <a:r>
              <a:rPr lang="pl-PL" dirty="0" smtClean="0"/>
              <a:t>Zarządzanie energią dla członków klastra</a:t>
            </a:r>
          </a:p>
          <a:p>
            <a:r>
              <a:rPr lang="pl-PL" dirty="0" smtClean="0"/>
              <a:t>Poprawa pewności zasilania</a:t>
            </a:r>
          </a:p>
          <a:p>
            <a:r>
              <a:rPr lang="pl-PL" dirty="0" smtClean="0"/>
              <a:t>Efektywność kosztowa</a:t>
            </a:r>
          </a:p>
          <a:p>
            <a:r>
              <a:rPr lang="pl-PL" dirty="0" smtClean="0"/>
              <a:t>…….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E-World Solution EU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>
                <a:solidFill>
                  <a:srgbClr val="0000FF"/>
                </a:solidFill>
              </a:rPr>
              <a:t>Aspekty ekonomiczne klastrów energii</a:t>
            </a:r>
            <a:endParaRPr lang="pl-PL" sz="4000" b="1" dirty="0">
              <a:solidFill>
                <a:srgbClr val="0000FF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Czy to się opłaca i komu?</a:t>
            </a:r>
          </a:p>
          <a:p>
            <a:endParaRPr lang="pl-PL" sz="1200" dirty="0" smtClean="0"/>
          </a:p>
          <a:p>
            <a:r>
              <a:rPr lang="pl-PL" dirty="0" smtClean="0"/>
              <a:t>IN &amp; OUT – dobrowolność przynależności do </a:t>
            </a:r>
            <a:r>
              <a:rPr lang="pl-PL" dirty="0" err="1" smtClean="0"/>
              <a:t>klastra</a:t>
            </a:r>
            <a:endParaRPr lang="pl-PL" dirty="0" smtClean="0"/>
          </a:p>
          <a:p>
            <a:endParaRPr lang="pl-PL" sz="1200" dirty="0" smtClean="0"/>
          </a:p>
          <a:p>
            <a:r>
              <a:rPr lang="pl-PL" dirty="0" smtClean="0"/>
              <a:t>Model funkcjonowania klastrów energii musi tworzyć dodatnia wartość ekonomiczną w całym okresie życia </a:t>
            </a:r>
            <a:r>
              <a:rPr lang="pl-PL" dirty="0" err="1" smtClean="0"/>
              <a:t>klastra</a:t>
            </a:r>
            <a:endParaRPr lang="pl-PL" dirty="0" smtClean="0"/>
          </a:p>
          <a:p>
            <a:endParaRPr lang="pl-PL" sz="1200" dirty="0" smtClean="0"/>
          </a:p>
          <a:p>
            <a:r>
              <a:rPr lang="pl-PL" dirty="0" smtClean="0"/>
              <a:t>Opieranie sensu </a:t>
            </a:r>
            <a:r>
              <a:rPr lang="pl-PL" dirty="0" err="1" smtClean="0"/>
              <a:t>klastra</a:t>
            </a:r>
            <a:r>
              <a:rPr lang="pl-PL" dirty="0" smtClean="0"/>
              <a:t> na dotacjach to istotny czynnik ryzyka dla całej koncepcji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0000FF"/>
                </a:solidFill>
              </a:rPr>
              <a:t>Lokalna sieć dystrybucyjna</a:t>
            </a:r>
            <a:endParaRPr lang="pl-PL" sz="4000" b="1" dirty="0">
              <a:solidFill>
                <a:srgbClr val="0000FF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Łącznik pomiędzy  wytwórcą (źródło) a odbiorcą energii</a:t>
            </a:r>
          </a:p>
          <a:p>
            <a:r>
              <a:rPr lang="pl-PL" dirty="0" smtClean="0"/>
              <a:t>infrastruktura istniejąca od lat i stale rozbudowywana</a:t>
            </a:r>
          </a:p>
          <a:p>
            <a:r>
              <a:rPr lang="pl-PL" dirty="0" smtClean="0"/>
              <a:t>Jej modernizacja i utrzymanie finansowane jest przez odbiorców poprzez taryfy dystrybucyjne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E-World</a:t>
            </a:r>
            <a:r>
              <a:rPr lang="pl-PL" dirty="0" smtClean="0"/>
              <a:t> </a:t>
            </a:r>
            <a:r>
              <a:rPr lang="pl-PL" dirty="0" err="1" smtClean="0"/>
              <a:t>Solutions</a:t>
            </a:r>
            <a:r>
              <a:rPr lang="pl-PL" dirty="0" smtClean="0"/>
              <a:t> EU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3352</TotalTime>
  <Words>333</Words>
  <Application>Microsoft Office PowerPoint</Application>
  <PresentationFormat>Pokaz na ekranie (4:3)</PresentationFormat>
  <Paragraphs>71</Paragraphs>
  <Slides>13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Motyw pakietu Office</vt:lpstr>
      <vt:lpstr>Lokalne Klastry Energii  </vt:lpstr>
      <vt:lpstr>Co to jest???</vt:lpstr>
      <vt:lpstr>Wg niektórych (nielicznych) – klaster energii to niepotrzebne narośla na zdrowym organizmie OSD</vt:lpstr>
      <vt:lpstr>Co to jest???</vt:lpstr>
      <vt:lpstr>Wg niektórych (nielicznych) – konserwatywne, niechętne innowacjom,  bardzo bogate OSD</vt:lpstr>
      <vt:lpstr>Klastry energii – innowacyjna energetyka lokalna</vt:lpstr>
      <vt:lpstr>Obszary zainteresowania  klastra energii</vt:lpstr>
      <vt:lpstr>Aspekty ekonomiczne klastrów energii</vt:lpstr>
      <vt:lpstr>Lokalna sieć dystrybucyjna</vt:lpstr>
      <vt:lpstr>Koncepcje sieci dystrybucyjne dla klastra energii</vt:lpstr>
      <vt:lpstr>Aspekty ekonomiczne  klastrów energii</vt:lpstr>
      <vt:lpstr>Klaster energii:</vt:lpstr>
      <vt:lpstr>Kontakt: mj@eworldsolutions.eu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Michal</dc:creator>
  <cp:lastModifiedBy>lubuskaenergetyka.pl</cp:lastModifiedBy>
  <cp:revision>72</cp:revision>
  <dcterms:created xsi:type="dcterms:W3CDTF">2016-10-07T14:51:53Z</dcterms:created>
  <dcterms:modified xsi:type="dcterms:W3CDTF">2017-06-22T08:35:34Z</dcterms:modified>
</cp:coreProperties>
</file>